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3" r:id="rId2"/>
    <p:sldId id="257" r:id="rId3"/>
    <p:sldId id="279" r:id="rId4"/>
    <p:sldId id="258" r:id="rId5"/>
    <p:sldId id="278" r:id="rId6"/>
    <p:sldId id="259" r:id="rId7"/>
    <p:sldId id="277" r:id="rId8"/>
    <p:sldId id="260" r:id="rId9"/>
    <p:sldId id="276" r:id="rId10"/>
    <p:sldId id="261" r:id="rId11"/>
    <p:sldId id="275" r:id="rId12"/>
    <p:sldId id="262" r:id="rId13"/>
    <p:sldId id="274" r:id="rId14"/>
    <p:sldId id="264" r:id="rId15"/>
    <p:sldId id="273" r:id="rId16"/>
    <p:sldId id="265" r:id="rId17"/>
    <p:sldId id="269" r:id="rId18"/>
    <p:sldId id="266" r:id="rId19"/>
    <p:sldId id="270" r:id="rId20"/>
    <p:sldId id="267" r:id="rId21"/>
    <p:sldId id="271" r:id="rId22"/>
    <p:sldId id="268" r:id="rId23"/>
    <p:sldId id="272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D808E-987A-4106-A980-A03BBE54DC92}" type="datetimeFigureOut">
              <a:rPr lang="nl-NL" smtClean="0"/>
              <a:t>29-1-2017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744C3-269C-453E-AB36-400F98BDEB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2343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  <p:sp>
        <p:nvSpPr>
          <p:cNvPr id="1024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ED2BFA-E119-4D82-B2C0-C5ED0115B251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7372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4AF136-9DE1-40F3-BA23-A62F1614814D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915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4AF136-9DE1-40F3-BA23-A62F1614814D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607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4AF136-9DE1-40F3-BA23-A62F1614814D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0644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9A2F11-687C-43D2-8820-B06E92627787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4491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6F6817-51D6-4429-9A75-638D858A799A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5945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1FD000-D5EC-4082-B8D2-449313426E17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1200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F649D5-9C57-4FB6-BF4F-3C56522B3D2A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4899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6EFA5B-DE67-4F33-96C6-5C817E7F811B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632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4AF136-9DE1-40F3-BA23-A62F1614814D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6553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4AF136-9DE1-40F3-BA23-A62F1614814D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195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4AF136-9DE1-40F3-BA23-A62F1614814D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590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C1A6-7D3C-4378-B7CD-E006F92290A0}" type="datetimeFigureOut">
              <a:rPr lang="nl-NL" smtClean="0"/>
              <a:t>29-1-2017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42E-EB35-4F88-A102-FC223C2700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C1A6-7D3C-4378-B7CD-E006F92290A0}" type="datetimeFigureOut">
              <a:rPr lang="nl-NL" smtClean="0"/>
              <a:t>29-1-2017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42E-EB35-4F88-A102-FC223C2700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C1A6-7D3C-4378-B7CD-E006F92290A0}" type="datetimeFigureOut">
              <a:rPr lang="nl-NL" smtClean="0"/>
              <a:t>29-1-2017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42E-EB35-4F88-A102-FC223C2700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C1A6-7D3C-4378-B7CD-E006F92290A0}" type="datetimeFigureOut">
              <a:rPr lang="nl-NL" smtClean="0"/>
              <a:t>29-1-2017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42E-EB35-4F88-A102-FC223C2700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C1A6-7D3C-4378-B7CD-E006F92290A0}" type="datetimeFigureOut">
              <a:rPr lang="nl-NL" smtClean="0"/>
              <a:t>29-1-2017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42E-EB35-4F88-A102-FC223C2700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C1A6-7D3C-4378-B7CD-E006F92290A0}" type="datetimeFigureOut">
              <a:rPr lang="nl-NL" smtClean="0"/>
              <a:t>29-1-2017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42E-EB35-4F88-A102-FC223C2700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C1A6-7D3C-4378-B7CD-E006F92290A0}" type="datetimeFigureOut">
              <a:rPr lang="nl-NL" smtClean="0"/>
              <a:t>29-1-2017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42E-EB35-4F88-A102-FC223C2700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C1A6-7D3C-4378-B7CD-E006F92290A0}" type="datetimeFigureOut">
              <a:rPr lang="nl-NL" smtClean="0"/>
              <a:t>29-1-2017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42E-EB35-4F88-A102-FC223C2700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C1A6-7D3C-4378-B7CD-E006F92290A0}" type="datetimeFigureOut">
              <a:rPr lang="nl-NL" smtClean="0"/>
              <a:t>29-1-2017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42E-EB35-4F88-A102-FC223C2700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C1A6-7D3C-4378-B7CD-E006F92290A0}" type="datetimeFigureOut">
              <a:rPr lang="nl-NL" smtClean="0"/>
              <a:t>29-1-2017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42E-EB35-4F88-A102-FC223C2700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C1A6-7D3C-4378-B7CD-E006F92290A0}" type="datetimeFigureOut">
              <a:rPr lang="nl-NL" smtClean="0"/>
              <a:t>29-1-2017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42E-EB35-4F88-A102-FC223C2700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EC1A6-7D3C-4378-B7CD-E006F92290A0}" type="datetimeFigureOut">
              <a:rPr lang="nl-NL" smtClean="0"/>
              <a:t>29-1-2017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8A42E-EB35-4F88-A102-FC223C270068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upload.wikimedia.org/wikipedia/commons/8/89/Hyazinthe_2008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Meerjarige_plant" TargetMode="External"/><Relationship Id="rId2" Type="http://schemas.openxmlformats.org/officeDocument/2006/relationships/hyperlink" Target="https://nl.wikipedia.org/wiki/Kruidachti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l.wikipedia.org/wiki/Bloem_(plant)" TargetMode="External"/><Relationship Id="rId4" Type="http://schemas.openxmlformats.org/officeDocument/2006/relationships/hyperlink" Target="https://nl.wikipedia.org/wiki/Bladroze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hyperlink" Target="http://www.aujardin.ch/photos/Freesia_refracta.jpg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uinadvies.nl/plantengids/roze/81/89" TargetMode="External"/><Relationship Id="rId13" Type="http://schemas.openxmlformats.org/officeDocument/2006/relationships/hyperlink" Target="http://www.tuinadvies.nl/plantengids/juli/96/103" TargetMode="External"/><Relationship Id="rId18" Type="http://schemas.openxmlformats.org/officeDocument/2006/relationships/image" Target="../media/image10.png"/><Relationship Id="rId3" Type="http://schemas.openxmlformats.org/officeDocument/2006/relationships/hyperlink" Target="http://www.tuinadvies.nl/plantengids/normale-bodem/191/193" TargetMode="External"/><Relationship Id="rId7" Type="http://schemas.openxmlformats.org/officeDocument/2006/relationships/hyperlink" Target="http://www.tuinadvies.nl/plantengids/geel/81/83" TargetMode="External"/><Relationship Id="rId12" Type="http://schemas.openxmlformats.org/officeDocument/2006/relationships/hyperlink" Target="http://www.tuinadvies.nl/plantengids/juni/96/102" TargetMode="External"/><Relationship Id="rId17" Type="http://schemas.openxmlformats.org/officeDocument/2006/relationships/hyperlink" Target="http://www.tuinadvies.nl/plantengids/geurende-bloem/143/145" TargetMode="External"/><Relationship Id="rId2" Type="http://schemas.openxmlformats.org/officeDocument/2006/relationships/hyperlink" Target="http://www.tuinadvies.nl/plantengids/bolen-knolgewas/172/179" TargetMode="External"/><Relationship Id="rId16" Type="http://schemas.openxmlformats.org/officeDocument/2006/relationships/hyperlink" Target="http://www.tuinadvies.nl/plantengids/snijbloem/143/14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uinadvies.nl/plantengids/niet-winterhard/139/142" TargetMode="External"/><Relationship Id="rId11" Type="http://schemas.openxmlformats.org/officeDocument/2006/relationships/hyperlink" Target="http://www.tuinadvies.nl/plantengids/groen/109/110" TargetMode="External"/><Relationship Id="rId5" Type="http://schemas.openxmlformats.org/officeDocument/2006/relationships/hyperlink" Target="http://www.tuinadvies.nl/plantengids/bladverliezend/135/137" TargetMode="External"/><Relationship Id="rId15" Type="http://schemas.openxmlformats.org/officeDocument/2006/relationships/hyperlink" Target="http://www.tuinadvies.nl/plantengids/40-50-cm/120/125" TargetMode="External"/><Relationship Id="rId10" Type="http://schemas.openxmlformats.org/officeDocument/2006/relationships/hyperlink" Target="http://www.tuinadvies.nl/plantengids/violetblauw/81/93" TargetMode="External"/><Relationship Id="rId4" Type="http://schemas.openxmlformats.org/officeDocument/2006/relationships/hyperlink" Target="http://www.tuinadvies.nl/plantengids/zon/168/169" TargetMode="External"/><Relationship Id="rId9" Type="http://schemas.openxmlformats.org/officeDocument/2006/relationships/hyperlink" Target="http://www.tuinadvies.nl/plantengids/wit/81/90" TargetMode="External"/><Relationship Id="rId14" Type="http://schemas.openxmlformats.org/officeDocument/2006/relationships/hyperlink" Target="http://www.tuinadvies.nl/plantengids/augustus/96/10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title"/>
          </p:nvPr>
        </p:nvSpPr>
        <p:spPr>
          <a:xfrm>
            <a:off x="357188" y="1556792"/>
            <a:ext cx="8229600" cy="208823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dirty="0"/>
              <a:t>Bol- en knolgewassen</a:t>
            </a:r>
            <a:br>
              <a:rPr lang="nl-NL" dirty="0"/>
            </a:b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 </a:t>
            </a:r>
            <a:br>
              <a:rPr lang="nl-NL" dirty="0"/>
            </a:br>
            <a:endParaRPr lang="nl-NL" dirty="0"/>
          </a:p>
        </p:txBody>
      </p:sp>
      <p:sp>
        <p:nvSpPr>
          <p:cNvPr id="2051" name="Tekstvak 2"/>
          <p:cNvSpPr txBox="1">
            <a:spLocks noChangeArrowheads="1"/>
          </p:cNvSpPr>
          <p:nvPr/>
        </p:nvSpPr>
        <p:spPr bwMode="auto">
          <a:xfrm>
            <a:off x="3707904" y="3356992"/>
            <a:ext cx="1323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3200" dirty="0"/>
              <a:t>Klas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Hyacint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95338" y="65246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4400" dirty="0" err="1">
                <a:latin typeface="+mj-lt"/>
                <a:ea typeface="+mj-ea"/>
                <a:cs typeface="+mj-cs"/>
              </a:rPr>
              <a:t>Hyacinthus</a:t>
            </a:r>
            <a:r>
              <a:rPr lang="nl-NL" sz="4400" dirty="0">
                <a:latin typeface="+mj-lt"/>
                <a:ea typeface="+mj-ea"/>
                <a:cs typeface="+mj-cs"/>
              </a:rPr>
              <a:t> </a:t>
            </a:r>
            <a:r>
              <a:rPr lang="nl-NL" sz="4400" dirty="0" err="1">
                <a:latin typeface="+mj-lt"/>
                <a:ea typeface="+mj-ea"/>
                <a:cs typeface="+mj-cs"/>
              </a:rPr>
              <a:t>orientalis</a:t>
            </a:r>
            <a:r>
              <a:rPr lang="nl-NL" sz="4400" dirty="0">
                <a:latin typeface="+mj-lt"/>
                <a:ea typeface="+mj-ea"/>
                <a:cs typeface="+mj-cs"/>
              </a:rPr>
              <a:t> cultivars</a:t>
            </a:r>
          </a:p>
        </p:txBody>
      </p:sp>
      <p:pic>
        <p:nvPicPr>
          <p:cNvPr id="15364" name="Picture 4" descr="http://www.calyxflowers.com/Floral-Library/Images/finalMedium/hyacinthp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000375"/>
            <a:ext cx="2743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File:Hyazinthe 200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38" y="2357438"/>
            <a:ext cx="190023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http://www.rodekruishoboken.be/images/slachtoffertje/hyaci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13" y="2928938"/>
            <a:ext cx="2286000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795338" y="1722378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Pl. 10-11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921173" y="2357183"/>
            <a:ext cx="85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Bl. 3-5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/>
              <a:t>Grondsoort: matig voedselrijke tot voedselrijke, </a:t>
            </a:r>
            <a:r>
              <a:rPr lang="nl-NL" dirty="0" err="1"/>
              <a:t>humeuze</a:t>
            </a:r>
            <a:r>
              <a:rPr lang="nl-NL" dirty="0"/>
              <a:t> grond.</a:t>
            </a:r>
            <a:br>
              <a:rPr lang="nl-NL" dirty="0"/>
            </a:br>
            <a:r>
              <a:rPr lang="nl-NL" dirty="0"/>
              <a:t>Grondsoort: zwak zuur tot neutraal (zand, leem, zavel en stenige plaatsen)</a:t>
            </a:r>
            <a:br>
              <a:rPr lang="nl-NL" dirty="0"/>
            </a:br>
            <a:r>
              <a:rPr lang="nl-NL" dirty="0"/>
              <a:t>Bodem: goede drainage, waterdoorlatend, matig droog en matig vochtig</a:t>
            </a:r>
            <a:br>
              <a:rPr lang="nl-NL" dirty="0"/>
            </a:br>
            <a:r>
              <a:rPr lang="nl-NL" dirty="0"/>
              <a:t>licht: hoe meer zon hoe beter, lichte schaduw kan nog.</a:t>
            </a:r>
            <a:br>
              <a:rPr lang="nl-NL" dirty="0"/>
            </a:br>
            <a:r>
              <a:rPr lang="nl-NL" dirty="0"/>
              <a:t>Kleur: blauw, lila, paars, rood, roze, wit, geel</a:t>
            </a:r>
            <a:br>
              <a:rPr lang="nl-NL" dirty="0"/>
            </a:br>
            <a:r>
              <a:rPr lang="nl-NL" dirty="0"/>
              <a:t>Hoogte: 20 tot 30cm</a:t>
            </a:r>
            <a:br>
              <a:rPr lang="nl-NL" dirty="0"/>
            </a:br>
            <a:r>
              <a:rPr lang="nl-NL" dirty="0"/>
              <a:t>Plantafstand: 8cm</a:t>
            </a:r>
            <a:br>
              <a:rPr lang="nl-NL" dirty="0"/>
            </a:br>
            <a:r>
              <a:rPr lang="nl-NL" dirty="0"/>
              <a:t>Planttijd: juni-augustus</a:t>
            </a:r>
            <a:br>
              <a:rPr lang="nl-NL" dirty="0"/>
            </a:br>
            <a:r>
              <a:rPr lang="nl-NL" dirty="0"/>
              <a:t>Bloeitijd: april-mei</a:t>
            </a:r>
            <a:br>
              <a:rPr lang="nl-NL" dirty="0"/>
            </a:br>
            <a:r>
              <a:rPr lang="nl-NL" dirty="0"/>
              <a:t>Als je veelvuldig en lang van mooie geurige bloemen wilt genieten verdient het aanbeveling jaarlijks nieuwe bollen te planten.</a:t>
            </a:r>
          </a:p>
        </p:txBody>
      </p:sp>
    </p:spTree>
    <p:extLst>
      <p:ext uri="{BB962C8B-B14F-4D97-AF65-F5344CB8AC3E}">
        <p14:creationId xmlns:p14="http://schemas.microsoft.com/office/powerpoint/2010/main" val="3909942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Hollandse Iris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95338" y="65246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4400" dirty="0">
                <a:latin typeface="+mj-lt"/>
                <a:ea typeface="+mj-ea"/>
                <a:cs typeface="+mj-cs"/>
              </a:rPr>
              <a:t>Iris </a:t>
            </a:r>
            <a:r>
              <a:rPr lang="nl-NL" sz="4400" dirty="0" err="1">
                <a:latin typeface="+mj-lt"/>
                <a:ea typeface="+mj-ea"/>
                <a:cs typeface="+mj-cs"/>
              </a:rPr>
              <a:t>Hollandica</a:t>
            </a:r>
            <a:r>
              <a:rPr lang="nl-NL" sz="4400" dirty="0">
                <a:latin typeface="+mj-lt"/>
                <a:ea typeface="+mj-ea"/>
                <a:cs typeface="+mj-cs"/>
              </a:rPr>
              <a:t> groep</a:t>
            </a:r>
          </a:p>
        </p:txBody>
      </p:sp>
      <p:pic>
        <p:nvPicPr>
          <p:cNvPr id="16388" name="Picture 2" descr="http://www.jeltingatuin.nl/images/tuin%202008%20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786063"/>
            <a:ext cx="5135563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http://naturehills.com/images/productimages/iris_blueandwhitemi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816225"/>
            <a:ext cx="3000375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539552" y="157379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Pl. 10-11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83568" y="2122488"/>
            <a:ext cx="85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Bl. 6-7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Grondsoort: elke grondsoort maar droog</a:t>
            </a:r>
            <a:br>
              <a:rPr lang="nl-NL" dirty="0"/>
            </a:br>
            <a:r>
              <a:rPr lang="nl-NL" dirty="0"/>
              <a:t>Bodem: lichte humusrijke, goed gedraineerde grond.</a:t>
            </a:r>
            <a:br>
              <a:rPr lang="nl-NL" dirty="0"/>
            </a:br>
            <a:r>
              <a:rPr lang="nl-NL" dirty="0"/>
              <a:t>Licht en zon: volle zon, gedeeltelijke schaduw</a:t>
            </a:r>
            <a:br>
              <a:rPr lang="nl-NL" dirty="0"/>
            </a:br>
            <a:r>
              <a:rPr lang="nl-NL" dirty="0"/>
              <a:t>Standplaats: Toepassingen: in borders, rotstuinen en onder heesters en bomen</a:t>
            </a:r>
            <a:br>
              <a:rPr lang="nl-NL" dirty="0"/>
            </a:br>
            <a:r>
              <a:rPr lang="nl-NL" dirty="0"/>
              <a:t>Bloeiperiode: Juni, juli</a:t>
            </a:r>
            <a:br>
              <a:rPr lang="nl-NL" dirty="0"/>
            </a:br>
            <a:r>
              <a:rPr lang="nl-NL" dirty="0"/>
              <a:t>Hoogte: 15 tot 40 cm</a:t>
            </a:r>
            <a:br>
              <a:rPr lang="nl-NL" dirty="0"/>
            </a:br>
            <a:r>
              <a:rPr lang="nl-NL" dirty="0"/>
              <a:t>Planttijd: September-november</a:t>
            </a:r>
            <a:br>
              <a:rPr lang="nl-NL" dirty="0"/>
            </a:br>
            <a:r>
              <a:rPr lang="nl-NL" dirty="0"/>
              <a:t>Kleur: voornamelijk </a:t>
            </a:r>
            <a:r>
              <a:rPr lang="nl-NL" dirty="0" err="1"/>
              <a:t>paars-blauw</a:t>
            </a:r>
            <a:r>
              <a:rPr lang="nl-NL" dirty="0"/>
              <a:t> met gele accenten en geel</a:t>
            </a:r>
            <a:br>
              <a:rPr lang="nl-NL" dirty="0"/>
            </a:br>
            <a:r>
              <a:rPr lang="nl-NL" dirty="0"/>
              <a:t>Bolgewas</a:t>
            </a:r>
          </a:p>
        </p:txBody>
      </p:sp>
    </p:spTree>
    <p:extLst>
      <p:ext uri="{BB962C8B-B14F-4D97-AF65-F5344CB8AC3E}">
        <p14:creationId xmlns:p14="http://schemas.microsoft.com/office/powerpoint/2010/main" val="2056061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Narcis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95338" y="65246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4400" dirty="0" err="1">
                <a:latin typeface="+mj-lt"/>
                <a:ea typeface="+mj-ea"/>
                <a:cs typeface="+mj-cs"/>
              </a:rPr>
              <a:t>Narcissus</a:t>
            </a:r>
            <a:r>
              <a:rPr lang="nl-NL" sz="4400" dirty="0">
                <a:latin typeface="+mj-lt"/>
                <a:ea typeface="+mj-ea"/>
                <a:cs typeface="+mj-cs"/>
              </a:rPr>
              <a:t> cultivars</a:t>
            </a:r>
          </a:p>
        </p:txBody>
      </p:sp>
      <p:pic>
        <p:nvPicPr>
          <p:cNvPr id="4098" name="Picture 2" descr="http://www.veldsiergewassen.nl/store/images/flowers/Narcis%20Tetjes%20thu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96952"/>
            <a:ext cx="4704523" cy="3528392"/>
          </a:xfrm>
          <a:prstGeom prst="rect">
            <a:avLst/>
          </a:prstGeom>
          <a:noFill/>
        </p:spPr>
      </p:pic>
      <p:pic>
        <p:nvPicPr>
          <p:cNvPr id="4100" name="Picture 4" descr="http://1.bp.blogspot.com/_DQy_QE2M63U/Rs9axhLFOCI/AAAAAAAAAPw/PJlfosDxTD0/s400/narc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96952"/>
            <a:ext cx="3566605" cy="3528392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794567" y="1722378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Pl. 10-11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959676" y="2348882"/>
            <a:ext cx="85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Bl. 3-4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Standplaats: Voorkeur voor een zonnige plek tot halfschaduw.</a:t>
            </a:r>
            <a:br>
              <a:rPr lang="nl-NL" dirty="0"/>
            </a:br>
            <a:r>
              <a:rPr lang="nl-NL" dirty="0"/>
              <a:t>Grondsoort: losse humusrijke, vruchtbare grond, goed waterdoorlatend, bij voorkeur zandig</a:t>
            </a:r>
            <a:br>
              <a:rPr lang="nl-NL" dirty="0"/>
            </a:br>
            <a:r>
              <a:rPr lang="nl-NL" dirty="0"/>
              <a:t>Bodem: doorlaatbaar, vochtig  maar nooit nat</a:t>
            </a:r>
            <a:br>
              <a:rPr lang="nl-NL" dirty="0"/>
            </a:br>
            <a:r>
              <a:rPr lang="nl-NL" dirty="0"/>
              <a:t>Kleur: wit, geel, oranje</a:t>
            </a:r>
            <a:br>
              <a:rPr lang="nl-NL" dirty="0"/>
            </a:br>
            <a:r>
              <a:rPr lang="nl-NL" dirty="0"/>
              <a:t>Hoogte: tot 40 cm</a:t>
            </a:r>
            <a:br>
              <a:rPr lang="nl-NL" dirty="0"/>
            </a:br>
            <a:r>
              <a:rPr lang="nl-NL" dirty="0"/>
              <a:t>Bloeiperiode: vroege voorjaar (afhankelijk van de winterkou februari/maart)</a:t>
            </a:r>
          </a:p>
        </p:txBody>
      </p:sp>
    </p:spTree>
    <p:extLst>
      <p:ext uri="{BB962C8B-B14F-4D97-AF65-F5344CB8AC3E}">
        <p14:creationId xmlns:p14="http://schemas.microsoft.com/office/powerpoint/2010/main" val="3331042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Tulp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95338" y="65246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4400" dirty="0" err="1">
                <a:latin typeface="+mj-lt"/>
                <a:ea typeface="+mj-ea"/>
                <a:cs typeface="+mj-cs"/>
              </a:rPr>
              <a:t>Tulipa</a:t>
            </a:r>
            <a:r>
              <a:rPr lang="nl-NL" sz="4400" dirty="0">
                <a:latin typeface="+mj-lt"/>
                <a:ea typeface="+mj-ea"/>
                <a:cs typeface="+mj-cs"/>
              </a:rPr>
              <a:t> cultivars</a:t>
            </a:r>
          </a:p>
        </p:txBody>
      </p:sp>
      <p:pic>
        <p:nvPicPr>
          <p:cNvPr id="2050" name="Picture 2" descr="http://www.kriton.nl/upload/mce/Tul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24944"/>
            <a:ext cx="1590558" cy="3528392"/>
          </a:xfrm>
          <a:prstGeom prst="rect">
            <a:avLst/>
          </a:prstGeom>
          <a:noFill/>
        </p:spPr>
      </p:pic>
      <p:pic>
        <p:nvPicPr>
          <p:cNvPr id="2052" name="Picture 4" descr="http://www.tuinadvies.be/foto/valentijn%20tulpen%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924944"/>
            <a:ext cx="4382121" cy="3528392"/>
          </a:xfrm>
          <a:prstGeom prst="rect">
            <a:avLst/>
          </a:prstGeom>
          <a:noFill/>
        </p:spPr>
      </p:pic>
      <p:pic>
        <p:nvPicPr>
          <p:cNvPr id="2054" name="Picture 6" descr="http://www.tuinkrant.com/tkarchief/tk/2008/winter2008/tulp_HR_4_tcm53-1468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2924944"/>
            <a:ext cx="2643344" cy="3528392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669282" y="153793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Pl. 10-11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795117" y="2122488"/>
            <a:ext cx="85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Bl. 3-5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/>
              <a:t>Grondsoort: Geestgrond is ideaal, zand gemengd met klei of humus.</a:t>
            </a:r>
            <a:br>
              <a:rPr lang="nl-NL" dirty="0"/>
            </a:br>
            <a:r>
              <a:rPr lang="nl-NL" dirty="0"/>
              <a:t>Zware klei of alleen zand is ongeschikt. Meng zand door de klei in een verhouding 3 delen zand / 1 deel klei. Meng door zandgrond humus (compost voldoet uitstekend) of klei en </a:t>
            </a:r>
            <a:r>
              <a:rPr lang="nl-NL" dirty="0" err="1"/>
              <a:t>bladmulch</a:t>
            </a:r>
            <a:r>
              <a:rPr lang="nl-NL" dirty="0"/>
              <a:t>.</a:t>
            </a:r>
            <a:br>
              <a:rPr lang="nl-NL" dirty="0"/>
            </a:br>
            <a:r>
              <a:rPr lang="nl-NL" dirty="0"/>
              <a:t>Bodem: vochtig, waterdoorlatend, humusrijk, zandig, niet te nat maar ook niet droog.</a:t>
            </a:r>
            <a:br>
              <a:rPr lang="nl-NL" dirty="0"/>
            </a:br>
            <a:r>
              <a:rPr lang="nl-NL" dirty="0"/>
              <a:t>Kleur: Tulpen zijn in alle kleuren verkrijgbaar.</a:t>
            </a:r>
            <a:br>
              <a:rPr lang="nl-NL" dirty="0"/>
            </a:br>
            <a:r>
              <a:rPr lang="nl-NL" dirty="0"/>
              <a:t>Planten: van september tot december</a:t>
            </a:r>
            <a:br>
              <a:rPr lang="nl-NL" dirty="0"/>
            </a:br>
            <a:r>
              <a:rPr lang="nl-NL" dirty="0"/>
              <a:t>Hoogte: Je kunt hele kleine tulpen krijgen en ook enorme joekels.</a:t>
            </a:r>
            <a:br>
              <a:rPr lang="nl-NL" dirty="0"/>
            </a:br>
            <a:r>
              <a:rPr lang="nl-NL" dirty="0"/>
              <a:t>Hoogte: De tulpen in mijn tuin variëren van 15cm tot 60cm.</a:t>
            </a:r>
            <a:br>
              <a:rPr lang="nl-NL" dirty="0"/>
            </a:br>
            <a:r>
              <a:rPr lang="nl-NL" dirty="0"/>
              <a:t>Vocht: nooit te nat, licht vochtig</a:t>
            </a:r>
            <a:br>
              <a:rPr lang="nl-NL" dirty="0"/>
            </a:br>
            <a:r>
              <a:rPr lang="nl-NL" dirty="0"/>
              <a:t>Winterhardheid: beschermen tegen strenge vorst, zeker </a:t>
            </a:r>
            <a:r>
              <a:rPr lang="nl-NL" dirty="0" err="1"/>
              <a:t>icm</a:t>
            </a:r>
            <a:r>
              <a:rPr lang="nl-NL" dirty="0"/>
              <a:t> vocht.</a:t>
            </a:r>
          </a:p>
        </p:txBody>
      </p:sp>
    </p:spTree>
    <p:extLst>
      <p:ext uri="{BB962C8B-B14F-4D97-AF65-F5344CB8AC3E}">
        <p14:creationId xmlns:p14="http://schemas.microsoft.com/office/powerpoint/2010/main" val="4271273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Blauwe druifjes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95338" y="65246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4400" dirty="0" err="1"/>
              <a:t>Muscari</a:t>
            </a:r>
            <a:r>
              <a:rPr lang="nl-NL" sz="4400" dirty="0"/>
              <a:t> </a:t>
            </a:r>
            <a:r>
              <a:rPr lang="nl-NL" sz="4400" dirty="0" err="1"/>
              <a:t>botryoides</a:t>
            </a:r>
            <a:endParaRPr lang="nl-NL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69282" y="153793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Pl. 10-11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795117" y="2122488"/>
            <a:ext cx="85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Bl. 3-5</a:t>
            </a:r>
          </a:p>
        </p:txBody>
      </p:sp>
      <p:pic>
        <p:nvPicPr>
          <p:cNvPr id="1026" name="Picture 2" descr="Blauw druifje Muscari latifolium (25) - Klik op de afbeelding om het venster te slui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76998"/>
            <a:ext cx="2880320" cy="353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ijkenindenatuur.nl/bloemen/blauwedruif-100411-2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6" y="3113552"/>
            <a:ext cx="3116551" cy="349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naagdieren.net/var/files/image/Blauw_druifje___Muscari_soorten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31" y="3047476"/>
            <a:ext cx="2463581" cy="36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64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Grondsoort: Goed waterdoorlatend, humusrijk en los.</a:t>
            </a:r>
            <a:br>
              <a:rPr lang="nl-NL" dirty="0"/>
            </a:br>
            <a:r>
              <a:rPr lang="nl-NL" dirty="0"/>
              <a:t>Bodem: Nooit te nat, licht vochtig houden.</a:t>
            </a:r>
            <a:br>
              <a:rPr lang="nl-NL" dirty="0"/>
            </a:br>
            <a:r>
              <a:rPr lang="nl-NL" dirty="0"/>
              <a:t>Standplaats: Volle zon tot lichte schaduw</a:t>
            </a:r>
            <a:br>
              <a:rPr lang="nl-NL" dirty="0"/>
            </a:br>
            <a:r>
              <a:rPr lang="nl-NL" dirty="0"/>
              <a:t>Kleur: Voornamelijk paarsblauw en lichtblauw, soms wit en </a:t>
            </a:r>
            <a:r>
              <a:rPr lang="nl-NL" dirty="0" err="1"/>
              <a:t>tegewoodige</a:t>
            </a:r>
            <a:r>
              <a:rPr lang="nl-NL" dirty="0"/>
              <a:t> ook roze</a:t>
            </a:r>
            <a:br>
              <a:rPr lang="nl-NL" dirty="0"/>
            </a:br>
            <a:r>
              <a:rPr lang="nl-NL" dirty="0"/>
              <a:t>Hoogte – 10 / 25 cm</a:t>
            </a:r>
            <a:br>
              <a:rPr lang="nl-NL" dirty="0"/>
            </a:br>
            <a:r>
              <a:rPr lang="nl-NL" dirty="0"/>
              <a:t>Plantafstand – 5 cm</a:t>
            </a:r>
            <a:br>
              <a:rPr lang="nl-NL" dirty="0"/>
            </a:br>
            <a:r>
              <a:rPr lang="nl-NL" dirty="0"/>
              <a:t>Plantdiepte – 5 cm of 3x de hoogte van de bol</a:t>
            </a:r>
            <a:br>
              <a:rPr lang="nl-NL" dirty="0"/>
            </a:br>
            <a:r>
              <a:rPr lang="nl-NL" dirty="0"/>
              <a:t>Bloeiperiode – maart / mei</a:t>
            </a:r>
            <a:br>
              <a:rPr lang="nl-NL" dirty="0"/>
            </a:br>
            <a:r>
              <a:rPr lang="nl-NL" dirty="0"/>
              <a:t>Geurig: ja</a:t>
            </a:r>
            <a:br>
              <a:rPr lang="nl-NL" dirty="0"/>
            </a:br>
            <a:r>
              <a:rPr lang="nl-NL" dirty="0"/>
              <a:t>Locatie: Doet het goed onder loofbomen, aan de rand van de border, in de rotstuin en in potten of bakken</a:t>
            </a:r>
          </a:p>
        </p:txBody>
      </p:sp>
    </p:spTree>
    <p:extLst>
      <p:ext uri="{BB962C8B-B14F-4D97-AF65-F5344CB8AC3E}">
        <p14:creationId xmlns:p14="http://schemas.microsoft.com/office/powerpoint/2010/main" val="34839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Anemoon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95338" y="65246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4400" dirty="0" err="1">
                <a:latin typeface="+mj-lt"/>
                <a:ea typeface="+mj-ea"/>
                <a:cs typeface="+mj-cs"/>
              </a:rPr>
              <a:t>Anemone</a:t>
            </a:r>
            <a:r>
              <a:rPr lang="nl-NL" sz="4400" dirty="0">
                <a:latin typeface="+mj-lt"/>
                <a:ea typeface="+mj-ea"/>
                <a:cs typeface="+mj-cs"/>
              </a:rPr>
              <a:t> </a:t>
            </a:r>
            <a:r>
              <a:rPr lang="nl-NL" sz="4400" dirty="0" err="1">
                <a:latin typeface="+mj-lt"/>
                <a:ea typeface="+mj-ea"/>
                <a:cs typeface="+mj-cs"/>
              </a:rPr>
              <a:t>coronaria</a:t>
            </a:r>
            <a:r>
              <a:rPr lang="nl-NL" sz="4400" dirty="0">
                <a:latin typeface="+mj-lt"/>
                <a:ea typeface="+mj-ea"/>
                <a:cs typeface="+mj-cs"/>
              </a:rPr>
              <a:t> cultivars</a:t>
            </a:r>
          </a:p>
        </p:txBody>
      </p:sp>
      <p:pic>
        <p:nvPicPr>
          <p:cNvPr id="11268" name="Picture 7" descr="http://israelity.com/wp-content/anemone-corona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071813"/>
            <a:ext cx="2714625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5" descr="http://www.bulbsociety.org/GALLERY_OF_THE_WORLDS_BULBS/GRAPHICS/Anemone/Anemone_coronaria/Anemone_coronari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0" y="3071813"/>
            <a:ext cx="2786063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7" descr="http://www.bulbsociety.org/GALLERY_OF_THE_WORLDS_BULBS/GRAPHICS/Anemone/Anemone_coronaria/Anemone_coronaria_1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63" y="2214563"/>
            <a:ext cx="265588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688186" y="1922433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BL. 3-4, 7-9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92006" y="2364594"/>
            <a:ext cx="1556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Pl. 10-11, 3-4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Sneeuwklokje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95338" y="65246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4400" dirty="0" err="1"/>
              <a:t>Galanthus</a:t>
            </a:r>
            <a:r>
              <a:rPr lang="nl-NL" sz="4400" dirty="0"/>
              <a:t> </a:t>
            </a:r>
            <a:r>
              <a:rPr lang="nl-NL" sz="4400" dirty="0" err="1"/>
              <a:t>nivalis</a:t>
            </a:r>
            <a:endParaRPr lang="nl-NL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69282" y="153793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Pl. 10-11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795117" y="2122488"/>
            <a:ext cx="971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Bl. 1 - 3</a:t>
            </a:r>
          </a:p>
        </p:txBody>
      </p:sp>
      <p:pic>
        <p:nvPicPr>
          <p:cNvPr id="2052" name="Picture 4" descr="http://www.natuurkalender.nl/images/plant2/Sneeuwklokjes-Cramwinck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442" y="3109138"/>
            <a:ext cx="4824536" cy="357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t1.gstatic.com/images?q=tbn:ANd9GcQGNTOKR5Sr4tvlsyxlW7B_KxSYBRiHVM_3F8XDf6KyTet5AH--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09138"/>
            <a:ext cx="2399376" cy="359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ublic.sn2.livefilestore.com/y1pg1eQg1isUUt22MmB8XH1fOWOT4VekqXAxXQ7fcQYG75UDew1dK_0GYHaGepOpcgY1OOEQD3zZPYt7kZ_8kFroA/gewoon%20sneeuwklokj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75557"/>
            <a:ext cx="2729457" cy="360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38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Grondsoort = vochtige humusrijke en voedselrijke grond.</a:t>
            </a:r>
            <a:br>
              <a:rPr lang="nl-NL" dirty="0"/>
            </a:br>
            <a:r>
              <a:rPr lang="nl-NL" dirty="0"/>
              <a:t>Grondsoort = Goed waterdoorlatend, nooit staand water (geld voor alle bollen)</a:t>
            </a:r>
            <a:br>
              <a:rPr lang="nl-NL" dirty="0"/>
            </a:br>
            <a:r>
              <a:rPr lang="nl-NL" dirty="0"/>
              <a:t>Bodem = matig voedselrijke tot voedselrijke, zwak zure tot iets kalkhoudende grond</a:t>
            </a:r>
            <a:br>
              <a:rPr lang="nl-NL" dirty="0"/>
            </a:br>
            <a:r>
              <a:rPr lang="nl-NL" dirty="0" err="1"/>
              <a:t>Grond</a:t>
            </a:r>
            <a:r>
              <a:rPr lang="nl-NL" dirty="0"/>
              <a:t> = van bosgrond tot gazon, geen zand of klei maar gemengde grondsoorten.</a:t>
            </a:r>
            <a:br>
              <a:rPr lang="nl-NL" dirty="0"/>
            </a:br>
            <a:r>
              <a:rPr lang="nl-NL" dirty="0"/>
              <a:t>Standplaats = Licht beschaduwde of soms zonnige plaatsen</a:t>
            </a:r>
            <a:br>
              <a:rPr lang="nl-NL" dirty="0"/>
            </a:br>
            <a:r>
              <a:rPr lang="nl-NL" dirty="0"/>
              <a:t>Kleur = Wit</a:t>
            </a:r>
            <a:br>
              <a:rPr lang="nl-NL" dirty="0"/>
            </a:br>
            <a:r>
              <a:rPr lang="nl-NL" dirty="0"/>
              <a:t>Bloeiperiode = Januari tot April</a:t>
            </a:r>
            <a:br>
              <a:rPr lang="nl-NL" dirty="0"/>
            </a:br>
            <a:r>
              <a:rPr lang="nl-NL" dirty="0"/>
              <a:t>Vocht: matig vochtig, niet te nat.</a:t>
            </a:r>
          </a:p>
        </p:txBody>
      </p:sp>
    </p:spTree>
    <p:extLst>
      <p:ext uri="{BB962C8B-B14F-4D97-AF65-F5344CB8AC3E}">
        <p14:creationId xmlns:p14="http://schemas.microsoft.com/office/powerpoint/2010/main" val="3648841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Afbeeldingsresultaat voor crocus 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908" y="3052844"/>
            <a:ext cx="4778131" cy="357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err="1"/>
              <a:t>Crocus</a:t>
            </a:r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95338" y="65246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4400" dirty="0" err="1"/>
              <a:t>Crocus</a:t>
            </a:r>
            <a:r>
              <a:rPr lang="nl-NL" sz="4400" dirty="0"/>
              <a:t> cultivars</a:t>
            </a:r>
            <a:endParaRPr lang="nl-NL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69282" y="153793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Pl. 10-11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795117" y="2122488"/>
            <a:ext cx="971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Bl. 2 - 3</a:t>
            </a:r>
          </a:p>
        </p:txBody>
      </p:sp>
      <p:pic>
        <p:nvPicPr>
          <p:cNvPr id="1028" name="Picture 4" descr="Afbeeldingsresultaat voor croc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796" y="3061129"/>
            <a:ext cx="4872522" cy="357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croc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114645"/>
            <a:ext cx="3084633" cy="358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79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3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Grondsoort: voedselrijk tot matig voedselrijk</a:t>
            </a:r>
            <a:br>
              <a:rPr lang="nl-NL" dirty="0"/>
            </a:br>
            <a:r>
              <a:rPr lang="nl-NL" dirty="0"/>
              <a:t>Bodem: Losse humusrijke grond, waterdoorlatend</a:t>
            </a:r>
            <a:br>
              <a:rPr lang="nl-NL" dirty="0"/>
            </a:br>
            <a:r>
              <a:rPr lang="nl-NL" dirty="0"/>
              <a:t>Bloemkleur: Alle kleuren, voornamelijk paars, wit, geel</a:t>
            </a:r>
            <a:br>
              <a:rPr lang="nl-NL" dirty="0"/>
            </a:br>
            <a:r>
              <a:rPr lang="nl-NL" dirty="0"/>
              <a:t>Bloeiperiode: februari tot maart</a:t>
            </a:r>
            <a:br>
              <a:rPr lang="nl-NL" dirty="0"/>
            </a:br>
            <a:r>
              <a:rPr lang="nl-NL" dirty="0"/>
              <a:t>Hoogte: 7,5 – 12,5 cm</a:t>
            </a:r>
            <a:br>
              <a:rPr lang="nl-NL" dirty="0"/>
            </a:br>
            <a:r>
              <a:rPr lang="nl-NL" dirty="0"/>
              <a:t>Plantdiepte: 12,5 cm</a:t>
            </a:r>
            <a:br>
              <a:rPr lang="nl-NL" dirty="0"/>
            </a:br>
            <a:r>
              <a:rPr lang="nl-NL" dirty="0"/>
              <a:t>Onderlinge afstand: 2,5 cm</a:t>
            </a:r>
            <a:br>
              <a:rPr lang="nl-NL" dirty="0"/>
            </a:br>
            <a:r>
              <a:rPr lang="nl-NL" dirty="0"/>
              <a:t>Winterhardheid: uitstekend</a:t>
            </a:r>
            <a:br>
              <a:rPr lang="nl-NL" dirty="0"/>
            </a:br>
            <a:r>
              <a:rPr lang="nl-NL" dirty="0"/>
              <a:t>Standplaats: volle zon tot half schaduw</a:t>
            </a:r>
          </a:p>
        </p:txBody>
      </p:sp>
    </p:spTree>
    <p:extLst>
      <p:ext uri="{BB962C8B-B14F-4D97-AF65-F5344CB8AC3E}">
        <p14:creationId xmlns:p14="http://schemas.microsoft.com/office/powerpoint/2010/main" val="424989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Het is een </a:t>
            </a:r>
            <a:r>
              <a:rPr lang="nl-NL" u="sng" dirty="0">
                <a:hlinkClick r:id="rId2" tooltip="Kruidachtig"/>
              </a:rPr>
              <a:t>kruidachtige</a:t>
            </a:r>
            <a:r>
              <a:rPr lang="nl-NL" dirty="0"/>
              <a:t>, </a:t>
            </a:r>
            <a:r>
              <a:rPr lang="nl-NL" dirty="0">
                <a:hlinkClick r:id="rId3" tooltip="Meerjarige plant"/>
              </a:rPr>
              <a:t>meerjarige plant</a:t>
            </a:r>
            <a:r>
              <a:rPr lang="nl-NL" dirty="0"/>
              <a:t> die tot 20-40 cm (zelden tot 60 cm) hoog wordt. Er is een </a:t>
            </a:r>
            <a:r>
              <a:rPr lang="nl-NL" dirty="0">
                <a:hlinkClick r:id="rId4" tooltip="Bladrozet"/>
              </a:rPr>
              <a:t>rozet</a:t>
            </a:r>
            <a:r>
              <a:rPr lang="nl-NL" dirty="0"/>
              <a:t> van enkele grondbladeren. Elk blad is in drieën gedeeld en diep gelobd. De </a:t>
            </a:r>
            <a:r>
              <a:rPr lang="nl-NL" dirty="0">
                <a:hlinkClick r:id="rId5" tooltip="Bloem (plant)"/>
              </a:rPr>
              <a:t>bloemen</a:t>
            </a:r>
            <a:r>
              <a:rPr lang="nl-NL" dirty="0"/>
              <a:t> groeien aan een enkele stengel met een krans van kleine bladeren juist onder de bloem. De bloem is 3-8 cm breed en heeft vijf tot acht rode, witte, roze, paarse of blauwe kroonbladachtige kelkbladen. Rood komt het meest voor.</a:t>
            </a:r>
          </a:p>
        </p:txBody>
      </p:sp>
    </p:spTree>
    <p:extLst>
      <p:ext uri="{BB962C8B-B14F-4D97-AF65-F5344CB8AC3E}">
        <p14:creationId xmlns:p14="http://schemas.microsoft.com/office/powerpoint/2010/main" val="2647509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Dahlia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95338" y="65246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4400" dirty="0">
                <a:latin typeface="+mj-lt"/>
                <a:ea typeface="+mj-ea"/>
                <a:cs typeface="+mj-cs"/>
              </a:rPr>
              <a:t>Dahlia cultivars</a:t>
            </a:r>
          </a:p>
        </p:txBody>
      </p:sp>
      <p:pic>
        <p:nvPicPr>
          <p:cNvPr id="12292" name="Picture 7" descr="http://farm4.static.flickr.com/3237/2754193588_e599c49449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071813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1" descr="http://www.pacificbulbsociety.org/pbswiki/files/Dahlia/Dahlia_Bishop_of_Llandorf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5" y="3071813"/>
            <a:ext cx="3741738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3" descr="http://www.bellevuebotanical.org/plantmonth/images_008/dahlia_santa-cla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13" y="2786063"/>
            <a:ext cx="24622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795338" y="1644769"/>
            <a:ext cx="1101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Bl. 8 - 10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899591" y="2122233"/>
            <a:ext cx="84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Pl. 4-5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/>
              <a:t>Grondsoort: vruchtbaar en humusrijk</a:t>
            </a:r>
            <a:br>
              <a:rPr lang="nl-NL" dirty="0"/>
            </a:br>
            <a:r>
              <a:rPr lang="nl-NL" dirty="0"/>
              <a:t>Bodem: luchtig en doorlaatbaar</a:t>
            </a:r>
            <a:br>
              <a:rPr lang="nl-NL" dirty="0"/>
            </a:br>
            <a:r>
              <a:rPr lang="nl-NL" dirty="0"/>
              <a:t>Vocht: licht vochtig, nooit droog, vooral niet in potten</a:t>
            </a:r>
            <a:br>
              <a:rPr lang="nl-NL" dirty="0"/>
            </a:br>
            <a:r>
              <a:rPr lang="nl-NL" dirty="0"/>
              <a:t>Bodem voorbewerken met compost en humusrijke potgrond.</a:t>
            </a:r>
            <a:br>
              <a:rPr lang="nl-NL" dirty="0"/>
            </a:br>
            <a:r>
              <a:rPr lang="nl-NL" dirty="0"/>
              <a:t>Standplaats: zonnig, veel licht</a:t>
            </a:r>
            <a:br>
              <a:rPr lang="nl-NL" dirty="0"/>
            </a:br>
            <a:r>
              <a:rPr lang="nl-NL" dirty="0"/>
              <a:t>Halfschaduw kan maar  levert mindere kwaliteit planten (slapper) en minder bloemen.</a:t>
            </a:r>
            <a:br>
              <a:rPr lang="nl-NL" dirty="0"/>
            </a:br>
            <a:r>
              <a:rPr lang="nl-NL" dirty="0"/>
              <a:t>Bloeiperiode: juli tot november</a:t>
            </a:r>
            <a:br>
              <a:rPr lang="nl-NL" dirty="0"/>
            </a:br>
            <a:r>
              <a:rPr lang="nl-NL" dirty="0"/>
              <a:t>Regelmatig bijmesten met vloeibare (bloei) mest</a:t>
            </a:r>
            <a:br>
              <a:rPr lang="nl-NL" dirty="0"/>
            </a:br>
            <a:r>
              <a:rPr lang="nl-NL" dirty="0"/>
              <a:t>Oude bloemen altijd verwijderen (</a:t>
            </a:r>
            <a:r>
              <a:rPr lang="nl-NL" dirty="0" err="1"/>
              <a:t>deadheading</a:t>
            </a:r>
            <a:r>
              <a:rPr lang="nl-NL" dirty="0"/>
              <a:t>) om langdurige bloei te bevorderen</a:t>
            </a:r>
            <a:br>
              <a:rPr lang="nl-NL" dirty="0"/>
            </a:br>
            <a:r>
              <a:rPr lang="nl-NL" dirty="0"/>
              <a:t>Uitstekend geschikt als snijbloem, plant zal gewoon doorbloeien</a:t>
            </a:r>
            <a:br>
              <a:rPr lang="nl-NL" dirty="0"/>
            </a:br>
            <a:r>
              <a:rPr lang="nl-NL" dirty="0"/>
              <a:t>Bij teelt in potten vaak extra voeding geven, bij voorkeur vloeibaar.</a:t>
            </a:r>
            <a:br>
              <a:rPr lang="nl-NL" dirty="0"/>
            </a:br>
            <a:r>
              <a:rPr lang="nl-NL" dirty="0"/>
              <a:t>Dahlia’s worden vaak in moestuinen gekweekt als snijbloem en om de boel een beetje op te vrolijken.</a:t>
            </a:r>
          </a:p>
        </p:txBody>
      </p:sp>
    </p:spTree>
    <p:extLst>
      <p:ext uri="{BB962C8B-B14F-4D97-AF65-F5344CB8AC3E}">
        <p14:creationId xmlns:p14="http://schemas.microsoft.com/office/powerpoint/2010/main" val="3194640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err="1"/>
              <a:t>Freesia</a:t>
            </a:r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95338" y="65246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4400" dirty="0" err="1">
                <a:latin typeface="+mj-lt"/>
                <a:ea typeface="+mj-ea"/>
                <a:cs typeface="+mj-cs"/>
              </a:rPr>
              <a:t>Freesia</a:t>
            </a:r>
            <a:r>
              <a:rPr lang="nl-NL" sz="4400" dirty="0">
                <a:latin typeface="+mj-lt"/>
                <a:ea typeface="+mj-ea"/>
                <a:cs typeface="+mj-cs"/>
              </a:rPr>
              <a:t> cultivars</a:t>
            </a:r>
          </a:p>
        </p:txBody>
      </p:sp>
      <p:pic>
        <p:nvPicPr>
          <p:cNvPr id="13316" name="Picture 2" descr="http://www.titanarum.co.uk/wp-content/uploads/2007/12/freesia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8938"/>
            <a:ext cx="27241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0" descr="http://www.gardenexpress.com.au/images/P/Freesia_mix_Hade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0" y="2928938"/>
            <a:ext cx="33575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4" descr="http://www.aujardin.ch/photos/mini2/Freesia_refract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2013" y="3143250"/>
            <a:ext cx="32019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832171" y="1922433"/>
            <a:ext cx="1739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Bl. Gehele jaar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457200" y="2205831"/>
          <a:ext cx="8229600" cy="33147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365435512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8655376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l-NL" b="1">
                          <a:effectLst/>
                          <a:latin typeface="arial" panose="020B0604020202020204" pitchFamily="34" charset="0"/>
                        </a:rPr>
                        <a:t>Soort gewas</a:t>
                      </a:r>
                      <a:endParaRPr lang="nl-NL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Bol- en knolgewas</a:t>
                      </a:r>
                      <a:r>
                        <a:rPr lang="nl-NL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383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b="1">
                          <a:effectLst/>
                          <a:latin typeface="arial" panose="020B0604020202020204" pitchFamily="34" charset="0"/>
                        </a:rPr>
                        <a:t>Habitat</a:t>
                      </a:r>
                      <a:endParaRPr lang="nl-NL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  <a:t>Normale bodem</a:t>
                      </a:r>
                      <a:endParaRPr lang="nl-NL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298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b="1">
                          <a:effectLst/>
                          <a:latin typeface="arial" panose="020B0604020202020204" pitchFamily="34" charset="0"/>
                        </a:rPr>
                        <a:t>Standplaats</a:t>
                      </a:r>
                      <a:endParaRPr lang="nl-NL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4"/>
                        </a:rPr>
                        <a:t>Zon</a:t>
                      </a:r>
                      <a:endParaRPr lang="nl-NL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3705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b="1">
                          <a:effectLst/>
                          <a:latin typeface="arial" panose="020B0604020202020204" pitchFamily="34" charset="0"/>
                        </a:rPr>
                        <a:t>Wintergroen</a:t>
                      </a:r>
                      <a:endParaRPr lang="nl-NL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5"/>
                        </a:rPr>
                        <a:t>Bladverliezend</a:t>
                      </a:r>
                      <a:endParaRPr lang="nl-NL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001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b="1">
                          <a:effectLst/>
                          <a:latin typeface="arial" panose="020B0604020202020204" pitchFamily="34" charset="0"/>
                        </a:rPr>
                        <a:t>Winterhardheid</a:t>
                      </a:r>
                      <a:endParaRPr lang="nl-NL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6"/>
                        </a:rPr>
                        <a:t>Niet winterhard</a:t>
                      </a:r>
                      <a:endParaRPr lang="nl-NL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97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b="1">
                          <a:effectLst/>
                          <a:latin typeface="arial" panose="020B0604020202020204" pitchFamily="34" charset="0"/>
                        </a:rPr>
                        <a:t>Bloeikleur</a:t>
                      </a:r>
                      <a:endParaRPr lang="nl-NL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7"/>
                        </a:rPr>
                        <a:t>Geel</a:t>
                      </a:r>
                      <a:r>
                        <a:rPr lang="nl-NL">
                          <a:effectLst/>
                          <a:latin typeface="arial" panose="020B0604020202020204" pitchFamily="34" charset="0"/>
                        </a:rPr>
                        <a:t>, </a:t>
                      </a:r>
                      <a:r>
                        <a:rPr lang="nl-NL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8"/>
                        </a:rPr>
                        <a:t>Roze</a:t>
                      </a:r>
                      <a:r>
                        <a:rPr lang="nl-NL">
                          <a:effectLst/>
                          <a:latin typeface="arial" panose="020B0604020202020204" pitchFamily="34" charset="0"/>
                        </a:rPr>
                        <a:t>, </a:t>
                      </a:r>
                      <a:r>
                        <a:rPr lang="nl-NL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9"/>
                        </a:rPr>
                        <a:t>Wit</a:t>
                      </a:r>
                      <a:r>
                        <a:rPr lang="nl-NL">
                          <a:effectLst/>
                          <a:latin typeface="arial" panose="020B0604020202020204" pitchFamily="34" charset="0"/>
                        </a:rPr>
                        <a:t>, </a:t>
                      </a:r>
                      <a:r>
                        <a:rPr lang="nl-NL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10"/>
                        </a:rPr>
                        <a:t>Violetblauw</a:t>
                      </a:r>
                      <a:endParaRPr lang="nl-NL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4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b="1">
                          <a:effectLst/>
                          <a:latin typeface="arial" panose="020B0604020202020204" pitchFamily="34" charset="0"/>
                        </a:rPr>
                        <a:t>Bladkleur</a:t>
                      </a:r>
                      <a:endParaRPr lang="nl-NL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11"/>
                        </a:rPr>
                        <a:t>Groen</a:t>
                      </a:r>
                      <a:endParaRPr lang="nl-NL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0670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b="1">
                          <a:effectLst/>
                          <a:latin typeface="arial" panose="020B0604020202020204" pitchFamily="34" charset="0"/>
                        </a:rPr>
                        <a:t>Bloeimaand</a:t>
                      </a:r>
                      <a:endParaRPr lang="nl-NL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12"/>
                        </a:rPr>
                        <a:t>Juni</a:t>
                      </a:r>
                      <a:r>
                        <a:rPr lang="nl-NL">
                          <a:effectLst/>
                          <a:latin typeface="arial" panose="020B0604020202020204" pitchFamily="34" charset="0"/>
                        </a:rPr>
                        <a:t>, </a:t>
                      </a:r>
                      <a:r>
                        <a:rPr lang="nl-NL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13"/>
                        </a:rPr>
                        <a:t>Juli</a:t>
                      </a:r>
                      <a:r>
                        <a:rPr lang="nl-NL">
                          <a:effectLst/>
                          <a:latin typeface="arial" panose="020B0604020202020204" pitchFamily="34" charset="0"/>
                        </a:rPr>
                        <a:t>, </a:t>
                      </a:r>
                      <a:r>
                        <a:rPr lang="nl-NL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14"/>
                        </a:rPr>
                        <a:t>Augustus</a:t>
                      </a:r>
                      <a:endParaRPr lang="nl-NL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805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b="1">
                          <a:effectLst/>
                          <a:latin typeface="arial" panose="020B0604020202020204" pitchFamily="34" charset="0"/>
                        </a:rPr>
                        <a:t>Groeihoogte max.</a:t>
                      </a:r>
                      <a:endParaRPr lang="nl-NL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15"/>
                        </a:rPr>
                        <a:t>40 - 50 cm</a:t>
                      </a:r>
                      <a:endParaRPr lang="nl-NL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228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b="1">
                          <a:effectLst/>
                          <a:latin typeface="arial" panose="020B0604020202020204" pitchFamily="34" charset="0"/>
                        </a:rPr>
                        <a:t>Speciale kenmerken</a:t>
                      </a:r>
                      <a:endParaRPr lang="nl-NL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16"/>
                        </a:rPr>
                        <a:t>Snijbloem</a:t>
                      </a:r>
                      <a:r>
                        <a:rPr lang="nl-NL" dirty="0">
                          <a:effectLst/>
                          <a:latin typeface="arial" panose="020B0604020202020204" pitchFamily="34" charset="0"/>
                        </a:rPr>
                        <a:t>, </a:t>
                      </a:r>
                      <a:r>
                        <a:rPr lang="nl-NL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17"/>
                        </a:rPr>
                        <a:t>Geurende bloem</a:t>
                      </a:r>
                      <a:endParaRPr lang="nl-NL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524743"/>
                  </a:ext>
                </a:extLst>
              </a:tr>
            </a:tbl>
          </a:graphicData>
        </a:graphic>
      </p:graphicFrame>
      <p:pic>
        <p:nvPicPr>
          <p:cNvPr id="2049" name="Picture 1" descr="http://www.tuinadvies.nl/img/icon_info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308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Gladiool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95338" y="65246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4400" dirty="0">
                <a:latin typeface="+mj-lt"/>
                <a:ea typeface="+mj-ea"/>
                <a:cs typeface="+mj-cs"/>
              </a:rPr>
              <a:t>Gladiolus cultivars</a:t>
            </a:r>
          </a:p>
        </p:txBody>
      </p:sp>
      <p:pic>
        <p:nvPicPr>
          <p:cNvPr id="14340" name="Picture 2" descr="http://www.womsvetinikole.org.mk/gladioli-pove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857500"/>
            <a:ext cx="28813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http://upload.wikimedia.org/wikipedia/commons/4/45/Starr_980630_1515_gladiolus_s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5" y="2857500"/>
            <a:ext cx="23812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http://www.calyxflowers.com/Floral-Library/Images/finalMedium/GladiolusC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75" y="2857500"/>
            <a:ext cx="278606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856707" y="1540138"/>
            <a:ext cx="84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Pl. 3-5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856707" y="2122488"/>
            <a:ext cx="1101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Bl. 5 - 10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988087"/>
              </p:ext>
            </p:extLst>
          </p:nvPr>
        </p:nvGraphicFramePr>
        <p:xfrm>
          <a:off x="457200" y="2040096"/>
          <a:ext cx="8229600" cy="364617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1545615504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41539437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l-NL" b="1">
                          <a:effectLst/>
                          <a:latin typeface="arial" panose="020B0604020202020204" pitchFamily="34" charset="0"/>
                        </a:rPr>
                        <a:t>Soort gewas</a:t>
                      </a:r>
                      <a:endParaRPr lang="nl-NL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Knolgewas</a:t>
                      </a:r>
                      <a:endParaRPr lang="nl-NL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556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b="1">
                          <a:effectLst/>
                          <a:latin typeface="arial" panose="020B0604020202020204" pitchFamily="34" charset="0"/>
                        </a:rPr>
                        <a:t>Habitat</a:t>
                      </a:r>
                      <a:endParaRPr lang="nl-NL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Normale</a:t>
                      </a:r>
                      <a:r>
                        <a:rPr lang="nl-NL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grond</a:t>
                      </a:r>
                      <a:endParaRPr lang="nl-NL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6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b="1">
                          <a:effectLst/>
                          <a:latin typeface="arial" panose="020B0604020202020204" pitchFamily="34" charset="0"/>
                        </a:rPr>
                        <a:t>Standplaats</a:t>
                      </a:r>
                      <a:endParaRPr lang="nl-NL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Zon</a:t>
                      </a:r>
                      <a:endParaRPr lang="nl-NL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518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b="1">
                          <a:effectLst/>
                          <a:latin typeface="arial" panose="020B0604020202020204" pitchFamily="34" charset="0"/>
                        </a:rPr>
                        <a:t>PH bodem</a:t>
                      </a:r>
                      <a:endParaRPr lang="nl-NL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Neutraal</a:t>
                      </a:r>
                      <a:endParaRPr lang="nl-NL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5906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b="1">
                          <a:effectLst/>
                          <a:latin typeface="arial" panose="020B0604020202020204" pitchFamily="34" charset="0"/>
                        </a:rPr>
                        <a:t>Wintergroen</a:t>
                      </a:r>
                      <a:endParaRPr lang="nl-NL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Bladverliezend</a:t>
                      </a:r>
                      <a:endParaRPr lang="nl-NL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830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b="1">
                          <a:effectLst/>
                          <a:latin typeface="arial" panose="020B0604020202020204" pitchFamily="34" charset="0"/>
                        </a:rPr>
                        <a:t>Winterhardheid</a:t>
                      </a:r>
                      <a:endParaRPr lang="nl-NL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Niet winterhard</a:t>
                      </a:r>
                      <a:endParaRPr lang="nl-NL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8376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b="1">
                          <a:effectLst/>
                          <a:latin typeface="arial" panose="020B0604020202020204" pitchFamily="34" charset="0"/>
                        </a:rPr>
                        <a:t>Bloeikleur</a:t>
                      </a:r>
                      <a:endParaRPr lang="nl-NL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Vele kleuren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6426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b="1">
                          <a:effectLst/>
                          <a:latin typeface="arial" panose="020B0604020202020204" pitchFamily="34" charset="0"/>
                        </a:rPr>
                        <a:t>Bladkleur</a:t>
                      </a:r>
                      <a:endParaRPr lang="nl-NL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Groen</a:t>
                      </a:r>
                      <a:endParaRPr lang="nl-NL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476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b="1">
                          <a:effectLst/>
                          <a:latin typeface="arial" panose="020B0604020202020204" pitchFamily="34" charset="0"/>
                        </a:rPr>
                        <a:t>Bloeimaand</a:t>
                      </a:r>
                      <a:endParaRPr lang="nl-NL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Augustus</a:t>
                      </a:r>
                      <a:r>
                        <a:rPr lang="nl-NL" dirty="0">
                          <a:effectLst/>
                          <a:latin typeface="arial" panose="020B0604020202020204" pitchFamily="34" charset="0"/>
                        </a:rPr>
                        <a:t>, </a:t>
                      </a:r>
                      <a:r>
                        <a:rPr lang="nl-NL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September</a:t>
                      </a:r>
                      <a:endParaRPr lang="nl-NL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7057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b="1">
                          <a:effectLst/>
                          <a:latin typeface="arial" panose="020B0604020202020204" pitchFamily="34" charset="0"/>
                        </a:rPr>
                        <a:t>Groeihoogte max.</a:t>
                      </a:r>
                      <a:endParaRPr lang="nl-NL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50 - 70 cm</a:t>
                      </a:r>
                      <a:endParaRPr lang="nl-NL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21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b="1">
                          <a:effectLst/>
                          <a:latin typeface="arial" panose="020B0604020202020204" pitchFamily="34" charset="0"/>
                        </a:rPr>
                        <a:t>Speciale kenmerken</a:t>
                      </a:r>
                      <a:endParaRPr lang="nl-NL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Snijbloem</a:t>
                      </a:r>
                      <a:r>
                        <a:rPr lang="nl-NL" dirty="0">
                          <a:effectLst/>
                          <a:latin typeface="arial" panose="020B0604020202020204" pitchFamily="34" charset="0"/>
                        </a:rPr>
                        <a:t>, </a:t>
                      </a:r>
                      <a:r>
                        <a:rPr lang="nl-NL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Geurende bloem</a:t>
                      </a:r>
                      <a:endParaRPr lang="nl-NL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714849"/>
                  </a:ext>
                </a:extLst>
              </a:tr>
            </a:tbl>
          </a:graphicData>
        </a:graphic>
      </p:graphicFrame>
      <p:pic>
        <p:nvPicPr>
          <p:cNvPr id="3073" name="Picture 1" descr="http://www.tuinadvies.nl/img/icon_inf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505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270</Words>
  <Application>Microsoft Office PowerPoint</Application>
  <PresentationFormat>Diavoorstelling (4:3)</PresentationFormat>
  <Paragraphs>108</Paragraphs>
  <Slides>23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Arial</vt:lpstr>
      <vt:lpstr>Calibri</vt:lpstr>
      <vt:lpstr>Office-thema</vt:lpstr>
      <vt:lpstr>Bol- en knolgewassen     </vt:lpstr>
      <vt:lpstr>Anemoon</vt:lpstr>
      <vt:lpstr>PowerPoint-presentatie</vt:lpstr>
      <vt:lpstr>Dahlia</vt:lpstr>
      <vt:lpstr>PowerPoint-presentatie</vt:lpstr>
      <vt:lpstr>Freesia</vt:lpstr>
      <vt:lpstr>PowerPoint-presentatie</vt:lpstr>
      <vt:lpstr>Gladiool</vt:lpstr>
      <vt:lpstr>PowerPoint-presentatie</vt:lpstr>
      <vt:lpstr>Hyacint</vt:lpstr>
      <vt:lpstr>PowerPoint-presentatie</vt:lpstr>
      <vt:lpstr>Hollandse Iris</vt:lpstr>
      <vt:lpstr>PowerPoint-presentatie</vt:lpstr>
      <vt:lpstr>Narcis</vt:lpstr>
      <vt:lpstr>PowerPoint-presentatie</vt:lpstr>
      <vt:lpstr>Tulp</vt:lpstr>
      <vt:lpstr>PowerPoint-presentatie</vt:lpstr>
      <vt:lpstr>Blauwe druifjes</vt:lpstr>
      <vt:lpstr>PowerPoint-presentatie</vt:lpstr>
      <vt:lpstr>Sneeuwklokje</vt:lpstr>
      <vt:lpstr>PowerPoint-presentatie</vt:lpstr>
      <vt:lpstr>Crocus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Bol- en knolgewassen</dc:title>
  <dc:creator>Algemeen</dc:creator>
  <cp:lastModifiedBy>H Vestjens</cp:lastModifiedBy>
  <cp:revision>20</cp:revision>
  <dcterms:created xsi:type="dcterms:W3CDTF">2011-01-31T15:49:58Z</dcterms:created>
  <dcterms:modified xsi:type="dcterms:W3CDTF">2017-01-29T11:22:33Z</dcterms:modified>
</cp:coreProperties>
</file>